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3D6F20-80B9-4361-94B0-1E1D0AEA120D}">
  <a:tblStyle styleId="{AF3D6F20-80B9-4361-94B0-1E1D0AEA12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007b2e65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007b2e65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6f9f02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6f9f02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3985ddcaa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3985ddcaa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c5b805a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c5b805a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007b2e65e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007b2e65e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86f9f028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86f9f028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3985ddcaa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3985ddcaa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3985ddcaa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3985ddcaa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3985ddca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3985ddc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86f9f02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86f9f02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3985ddcaa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3985ddcaa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3985ddca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3985ddca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e94a43c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e94a43c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007b2e6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007b2e6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007b2e65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007b2e65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007b2e65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007b2e65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/>
          <p:nvPr>
            <p:ph idx="2" type="pic"/>
          </p:nvPr>
        </p:nvSpPr>
        <p:spPr>
          <a:xfrm>
            <a:off x="1792288" y="628649"/>
            <a:ext cx="54864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57200" y="571500"/>
            <a:ext cx="30084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575050" y="571500"/>
            <a:ext cx="51117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457200" y="1143000"/>
            <a:ext cx="30084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594122"/>
            <a:ext cx="8229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457200"/>
            <a:ext cx="8229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7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457200" y="3305175"/>
            <a:ext cx="8229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457200" y="2180035"/>
            <a:ext cx="8229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body copy">
  <p:cSld name="Title with body cop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5715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red_neu_logo.png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205978"/>
            <a:ext cx="2057401" cy="194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D9D9D9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zUj0ZGkeZayHu2h3DKS2I45ncn0_tpQw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iJpUvjo-X0UbjwFcrGrclucPnhD1blhM/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Alleye</a:t>
            </a:r>
            <a:endParaRPr/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Josh Field, Blake McHale, James Tyler &amp; Theodore Lutkus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457200" y="1200150"/>
            <a:ext cx="6151500" cy="159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•"/>
            </a:pPr>
            <a:r>
              <a:rPr lang="en" sz="1800"/>
              <a:t>Probabilistic Foam Method provides a volumetric region in order to create a “safe bubble” for assistive maneuvering. (Nascimento, et al.)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These bubbles propagate, creating a safe maneuvering space</a:t>
            </a:r>
            <a:endParaRPr sz="1800"/>
          </a:p>
        </p:txBody>
      </p:sp>
      <p:sp>
        <p:nvSpPr>
          <p:cNvPr id="142" name="Google Shape;142;p20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Path Planning: </a:t>
            </a:r>
            <a:r>
              <a:rPr lang="en"/>
              <a:t>PFM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975" y="1200150"/>
            <a:ext cx="1923824" cy="16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688" y="2927800"/>
            <a:ext cx="2724622" cy="20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Path Planning: PFM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800" y="1849550"/>
            <a:ext cx="2749575" cy="206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50" y="1849550"/>
            <a:ext cx="2749567" cy="20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213" y="1849555"/>
            <a:ext cx="2749575" cy="206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250500" y="1200150"/>
            <a:ext cx="54912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Series elastic actuators (SEA)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Safe, compliant force to guide</a:t>
            </a:r>
            <a:endParaRPr/>
          </a:p>
          <a:p>
            <a:pPr indent="0" lvl="0" marL="9144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Bowden cables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Flexible power transmission so client does not need to hold motor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Keeps motor and other electronics dry when raining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Tactile Guidance</a:t>
            </a:r>
            <a:endParaRPr/>
          </a:p>
        </p:txBody>
      </p:sp>
      <p:grpSp>
        <p:nvGrpSpPr>
          <p:cNvPr id="159" name="Google Shape;159;p22"/>
          <p:cNvGrpSpPr/>
          <p:nvPr/>
        </p:nvGrpSpPr>
        <p:grpSpPr>
          <a:xfrm>
            <a:off x="5708525" y="1106200"/>
            <a:ext cx="3152925" cy="4015923"/>
            <a:chOff x="5708525" y="1106200"/>
            <a:chExt cx="3152925" cy="4015923"/>
          </a:xfrm>
        </p:grpSpPr>
        <p:pic>
          <p:nvPicPr>
            <p:cNvPr id="160" name="Google Shape;160;p22"/>
            <p:cNvPicPr preferRelativeResize="0"/>
            <p:nvPr/>
          </p:nvPicPr>
          <p:blipFill rotWithShape="1">
            <a:blip r:embed="rId3">
              <a:alphaModFix/>
            </a:blip>
            <a:srcRect b="0" l="1487" r="0" t="0"/>
            <a:stretch/>
          </p:blipFill>
          <p:spPr>
            <a:xfrm rot="5400000">
              <a:off x="5771513" y="2147263"/>
              <a:ext cx="3879100" cy="1796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2"/>
            <p:cNvSpPr txBox="1"/>
            <p:nvPr/>
          </p:nvSpPr>
          <p:spPr>
            <a:xfrm>
              <a:off x="5818725" y="1376600"/>
              <a:ext cx="1730700" cy="8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Motor </a:t>
              </a:r>
              <a:endParaRPr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4A86E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(Away from hand)</a:t>
              </a:r>
              <a:endParaRPr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2" name="Google Shape;162;p22"/>
            <p:cNvSpPr txBox="1"/>
            <p:nvPr/>
          </p:nvSpPr>
          <p:spPr>
            <a:xfrm>
              <a:off x="6286700" y="2616900"/>
              <a:ext cx="1038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Bowden Cables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" name="Google Shape;163;p22"/>
            <p:cNvSpPr txBox="1"/>
            <p:nvPr/>
          </p:nvSpPr>
          <p:spPr>
            <a:xfrm>
              <a:off x="6155850" y="3483875"/>
              <a:ext cx="10386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elvetica Neue"/>
                  <a:ea typeface="Helvetica Neue"/>
                  <a:cs typeface="Helvetica Neue"/>
                  <a:sym typeface="Helvetica Neue"/>
                </a:rPr>
                <a:t>Elastic Springs</a:t>
              </a:r>
              <a:endParaRPr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5708525" y="4010925"/>
              <a:ext cx="1315500" cy="6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Lever (At Hand) </a:t>
              </a:r>
              <a:endParaRPr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65" name="Google Shape;165;p22"/>
            <p:cNvCxnSpPr/>
            <p:nvPr/>
          </p:nvCxnSpPr>
          <p:spPr>
            <a:xfrm>
              <a:off x="7035550" y="2979500"/>
              <a:ext cx="219000" cy="96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2"/>
            <p:cNvCxnSpPr/>
            <p:nvPr/>
          </p:nvCxnSpPr>
          <p:spPr>
            <a:xfrm>
              <a:off x="6883150" y="3741500"/>
              <a:ext cx="219000" cy="96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" name="Google Shape;167;p22"/>
            <p:cNvSpPr txBox="1"/>
            <p:nvPr/>
          </p:nvSpPr>
          <p:spPr>
            <a:xfrm>
              <a:off x="6473850" y="4768123"/>
              <a:ext cx="122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Move left</a:t>
              </a:r>
              <a:endParaRPr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8" name="Google Shape;168;p22"/>
            <p:cNvSpPr txBox="1"/>
            <p:nvPr/>
          </p:nvSpPr>
          <p:spPr>
            <a:xfrm>
              <a:off x="7545950" y="4767425"/>
              <a:ext cx="131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Move right</a:t>
              </a:r>
              <a:endParaRPr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69" name="Google Shape;169;p22"/>
            <p:cNvCxnSpPr/>
            <p:nvPr/>
          </p:nvCxnSpPr>
          <p:spPr>
            <a:xfrm>
              <a:off x="7081962" y="4490325"/>
              <a:ext cx="9000" cy="3657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0" name="Google Shape;170;p22"/>
            <p:cNvCxnSpPr/>
            <p:nvPr/>
          </p:nvCxnSpPr>
          <p:spPr>
            <a:xfrm>
              <a:off x="8199212" y="4490325"/>
              <a:ext cx="9000" cy="3657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457200" y="1200150"/>
            <a:ext cx="80910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Torque controller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/>
              <a:t>Hooke’s Law applied to SEA spring displacements to command torque at output lever</a:t>
            </a:r>
            <a:endParaRPr sz="3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 Control</a:t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723725" y="2580425"/>
            <a:ext cx="1602900" cy="86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</a:t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 rot="5400000">
            <a:off x="6378900" y="3155025"/>
            <a:ext cx="972000" cy="11073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5953950" y="4482700"/>
            <a:ext cx="16695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Proportional Gain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 flipH="1">
            <a:off x="6712575" y="3903325"/>
            <a:ext cx="7500" cy="5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3"/>
          <p:cNvSpPr txBox="1"/>
          <p:nvPr/>
        </p:nvSpPr>
        <p:spPr>
          <a:xfrm>
            <a:off x="6543026" y="3494638"/>
            <a:ext cx="16695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Kp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2" name="Google Shape;182;p23"/>
          <p:cNvCxnSpPr/>
          <p:nvPr/>
        </p:nvCxnSpPr>
        <p:spPr>
          <a:xfrm>
            <a:off x="7435087" y="3710225"/>
            <a:ext cx="63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3"/>
          <p:cNvSpPr/>
          <p:nvPr/>
        </p:nvSpPr>
        <p:spPr>
          <a:xfrm>
            <a:off x="3360975" y="3449525"/>
            <a:ext cx="540900" cy="521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23"/>
          <p:cNvCxnSpPr>
            <a:stCxn id="177" idx="3"/>
            <a:endCxn id="183" idx="0"/>
          </p:cNvCxnSpPr>
          <p:nvPr/>
        </p:nvCxnSpPr>
        <p:spPr>
          <a:xfrm>
            <a:off x="2326625" y="3014975"/>
            <a:ext cx="1304700" cy="434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3"/>
          <p:cNvSpPr/>
          <p:nvPr/>
        </p:nvSpPr>
        <p:spPr>
          <a:xfrm>
            <a:off x="723725" y="3970925"/>
            <a:ext cx="1602900" cy="86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Lever</a:t>
            </a:r>
            <a:endParaRPr/>
          </a:p>
        </p:txBody>
      </p:sp>
      <p:cxnSp>
        <p:nvCxnSpPr>
          <p:cNvPr id="186" name="Google Shape;186;p23"/>
          <p:cNvCxnSpPr>
            <a:stCxn id="185" idx="3"/>
            <a:endCxn id="183" idx="4"/>
          </p:cNvCxnSpPr>
          <p:nvPr/>
        </p:nvCxnSpPr>
        <p:spPr>
          <a:xfrm flipH="1" rot="10800000">
            <a:off x="2326625" y="3971075"/>
            <a:ext cx="1304700" cy="434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3"/>
          <p:cNvCxnSpPr>
            <a:stCxn id="183" idx="6"/>
            <a:endCxn id="178" idx="3"/>
          </p:cNvCxnSpPr>
          <p:nvPr/>
        </p:nvCxnSpPr>
        <p:spPr>
          <a:xfrm flipH="1" rot="10800000">
            <a:off x="3901875" y="3708725"/>
            <a:ext cx="24093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3"/>
          <p:cNvSpPr txBox="1"/>
          <p:nvPr/>
        </p:nvSpPr>
        <p:spPr>
          <a:xfrm>
            <a:off x="2272901" y="2909875"/>
            <a:ext cx="1217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Angular position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2278289" y="4313663"/>
            <a:ext cx="1217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Angular position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313901" y="3116800"/>
            <a:ext cx="1217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3345040" y="3847662"/>
            <a:ext cx="12177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3869375" y="3611575"/>
            <a:ext cx="16695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Angular difference (relates spring displacement)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8084875" y="3410325"/>
            <a:ext cx="13638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Torque Command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25" y="662245"/>
            <a:ext cx="5807950" cy="43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 title="Demo Cropped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000" y="1780913"/>
            <a:ext cx="2824825" cy="211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0538"/>
            <a:ext cx="8839199" cy="334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457200" y="1200150"/>
            <a:ext cx="81177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Future work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Guide all individuals safely to their destination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Identify locations to avoid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Use </a:t>
            </a:r>
            <a:r>
              <a:rPr lang="en" sz="1800"/>
              <a:t>app t</a:t>
            </a:r>
            <a:r>
              <a:rPr lang="en" sz="1800"/>
              <a:t>o give updates about plan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Generate optimal paths through residential areas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" sz="1800"/>
              <a:t>Dynamic object identification and avoidance</a:t>
            </a:r>
            <a:endParaRPr sz="1800"/>
          </a:p>
        </p:txBody>
      </p:sp>
      <p:sp>
        <p:nvSpPr>
          <p:cNvPr id="210" name="Google Shape;210;p26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Applications - Universal Design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700" y="3148349"/>
            <a:ext cx="2875300" cy="17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ctrTitle"/>
          </p:nvPr>
        </p:nvSpPr>
        <p:spPr>
          <a:xfrm>
            <a:off x="457200" y="240480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The Problem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Approach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Hardware and Software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Path Planning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Guidance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Future Work</a:t>
            </a:r>
            <a:endParaRPr/>
          </a:p>
        </p:txBody>
      </p:sp>
      <p:sp>
        <p:nvSpPr>
          <p:cNvPr id="77" name="Google Shape;77;p12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Human-Centric Design</a:t>
            </a:r>
            <a:endParaRPr/>
          </a:p>
        </p:txBody>
      </p:sp>
      <p:graphicFrame>
        <p:nvGraphicFramePr>
          <p:cNvPr id="83" name="Google Shape;83;p13"/>
          <p:cNvGraphicFramePr/>
          <p:nvPr/>
        </p:nvGraphicFramePr>
        <p:xfrm>
          <a:off x="345638" y="129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{AF3D6F20-80B9-4361-94B0-1E1D0AEA120D}</a:tableStyleId>
              </a:tblPr>
              <a:tblGrid>
                <a:gridCol w="2817575"/>
                <a:gridCol w="2817575"/>
                <a:gridCol w="2817575"/>
              </a:tblGrid>
              <a:tr h="230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Human</a:t>
                      </a:r>
                      <a:endParaRPr b="1"/>
                    </a:p>
                    <a:p>
                      <a:pPr indent="-203200" lvl="0" marL="3429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36 million people worldwide experience blindness or some form of visual impairment </a:t>
                      </a:r>
                      <a:endParaRPr/>
                    </a:p>
                    <a:p>
                      <a:pPr indent="-203200" lvl="0" marL="3429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Individuals with visual deficits tend to have increased auditory and tactile perception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Activity</a:t>
                      </a:r>
                      <a:endParaRPr b="1"/>
                    </a:p>
                    <a:p>
                      <a:pPr indent="-203200" lvl="0" marL="3429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Be able to navigate public spaces safely </a:t>
                      </a:r>
                      <a:endParaRPr/>
                    </a:p>
                    <a:p>
                      <a:pPr indent="-203200" lvl="0" marL="34290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Challenges:</a:t>
                      </a:r>
                      <a:endParaRPr/>
                    </a:p>
                    <a:p>
                      <a:pPr indent="-203200" lvl="1" marL="5715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Avoiding environmental obstacles </a:t>
                      </a:r>
                      <a:endParaRPr/>
                    </a:p>
                    <a:p>
                      <a:pPr indent="-203200" lvl="1" marL="5715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Finding a safe path</a:t>
                      </a:r>
                      <a:endParaRPr/>
                    </a:p>
                    <a:p>
                      <a:pPr indent="-203200" lvl="1" marL="5715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Maneuvering quickly and efficiently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Assistive Technology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Current:</a:t>
                      </a:r>
                      <a:endParaRPr/>
                    </a:p>
                    <a:p>
                      <a:pPr indent="-203200" lvl="0" marL="228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White cane (lacks information) </a:t>
                      </a:r>
                      <a:endParaRPr/>
                    </a:p>
                    <a:p>
                      <a:pPr indent="-203200" lvl="0" marL="228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Guide dog (very expensive)</a:t>
                      </a:r>
                      <a:endParaRPr/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Proposed:</a:t>
                      </a:r>
                      <a:endParaRPr/>
                    </a:p>
                    <a:p>
                      <a:pPr indent="-203200" lvl="0" marL="22860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Use a “sighted” computer to detect obstacles and plan a safe, efficient path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106" y="3717650"/>
            <a:ext cx="2143816" cy="12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150" y="200100"/>
            <a:ext cx="7025701" cy="494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Full Scope: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On-board computing</a:t>
            </a:r>
            <a:endParaRPr sz="22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Jetson (Nano, TX2, Xavier, etc.)</a:t>
            </a:r>
            <a:endParaRPr sz="1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Depth c</a:t>
            </a:r>
            <a:r>
              <a:rPr lang="en" sz="2200"/>
              <a:t>amera (Intel Realsense)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Flight controller (Pixhawk 4)</a:t>
            </a:r>
            <a:endParaRPr sz="22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IMU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GPS</a:t>
            </a:r>
            <a:endParaRPr sz="18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Drone platform (DJI Matrice 100)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Our Scope: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" sz="2200"/>
              <a:t>Fixed camera + simulation</a:t>
            </a:r>
            <a:endParaRPr sz="2200"/>
          </a:p>
        </p:txBody>
      </p:sp>
      <p:sp>
        <p:nvSpPr>
          <p:cNvPr id="95" name="Google Shape;95;p15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 Hardware</a:t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100" y="1225425"/>
            <a:ext cx="2386824" cy="177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187" y="3026900"/>
            <a:ext cx="1104200" cy="9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700" y="4073891"/>
            <a:ext cx="1168150" cy="7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5610" y="4073900"/>
            <a:ext cx="1339563" cy="7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Process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2545850" y="2175875"/>
            <a:ext cx="1601700" cy="488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AprilTag Pose Estimation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997775" y="2764125"/>
            <a:ext cx="1125000" cy="362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4570963" y="2701275"/>
            <a:ext cx="1601700" cy="488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Planning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6411325" y="2549200"/>
            <a:ext cx="1601700" cy="792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 Command Generation</a:t>
            </a:r>
            <a:endParaRPr/>
          </a:p>
        </p:txBody>
      </p:sp>
      <p:cxnSp>
        <p:nvCxnSpPr>
          <p:cNvPr id="109" name="Google Shape;109;p16"/>
          <p:cNvCxnSpPr>
            <a:stCxn id="107" idx="3"/>
            <a:endCxn id="108" idx="1"/>
          </p:cNvCxnSpPr>
          <p:nvPr/>
        </p:nvCxnSpPr>
        <p:spPr>
          <a:xfrm>
            <a:off x="6172663" y="2945475"/>
            <a:ext cx="23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6"/>
          <p:cNvSpPr/>
          <p:nvPr/>
        </p:nvSpPr>
        <p:spPr>
          <a:xfrm>
            <a:off x="2545850" y="3189675"/>
            <a:ext cx="1601700" cy="488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</a:t>
            </a:r>
            <a:r>
              <a:rPr lang="en"/>
              <a:t>Pose Estimation</a:t>
            </a:r>
            <a:endParaRPr/>
          </a:p>
        </p:txBody>
      </p:sp>
      <p:cxnSp>
        <p:nvCxnSpPr>
          <p:cNvPr id="111" name="Google Shape;111;p16"/>
          <p:cNvCxnSpPr>
            <a:stCxn id="105" idx="1"/>
            <a:endCxn id="110" idx="1"/>
          </p:cNvCxnSpPr>
          <p:nvPr/>
        </p:nvCxnSpPr>
        <p:spPr>
          <a:xfrm>
            <a:off x="2545850" y="2420075"/>
            <a:ext cx="600" cy="10137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12" name="Google Shape;112;p16"/>
          <p:cNvCxnSpPr>
            <a:stCxn id="105" idx="3"/>
            <a:endCxn id="110" idx="3"/>
          </p:cNvCxnSpPr>
          <p:nvPr/>
        </p:nvCxnSpPr>
        <p:spPr>
          <a:xfrm>
            <a:off x="4147550" y="2420075"/>
            <a:ext cx="600" cy="10137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/>
          <p:cNvCxnSpPr>
            <a:stCxn id="106" idx="3"/>
          </p:cNvCxnSpPr>
          <p:nvPr/>
        </p:nvCxnSpPr>
        <p:spPr>
          <a:xfrm>
            <a:off x="2122775" y="2945475"/>
            <a:ext cx="1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6"/>
          <p:cNvCxnSpPr>
            <a:stCxn id="107" idx="1"/>
          </p:cNvCxnSpPr>
          <p:nvPr/>
        </p:nvCxnSpPr>
        <p:spPr>
          <a:xfrm rot="10800000">
            <a:off x="4384963" y="2945475"/>
            <a:ext cx="18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457200" y="1200150"/>
            <a:ext cx="4765500" cy="331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•"/>
            </a:pPr>
            <a:r>
              <a:rPr lang="en" sz="1800"/>
              <a:t>ROS Noetic in Ubuntu 20.04 and Gazebo11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Environment development: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Basic crosswalk world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Simplified scope using apriltags for all poses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Default Gazebo models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Gazebo static design choice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ROS development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SJTU drone package for simple services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 sz="1400"/>
              <a:t>Extended interface</a:t>
            </a:r>
            <a:endParaRPr sz="14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ROS and </a:t>
            </a:r>
            <a:r>
              <a:rPr lang="en"/>
              <a:t>Gazebo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4649" l="25897" r="15932" t="8597"/>
          <a:stretch/>
        </p:blipFill>
        <p:spPr>
          <a:xfrm>
            <a:off x="5481800" y="1532700"/>
            <a:ext cx="3327748" cy="282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457200" y="1200150"/>
            <a:ext cx="55521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SzPts val="2000"/>
              <a:buChar char="•"/>
            </a:pPr>
            <a:r>
              <a:rPr lang="en" sz="1600"/>
              <a:t>Apriltags_ros package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Easy to generate tags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Simple to get work with, integrated launch file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/tag_detections</a:t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600"/>
              <a:t>Assumptions: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All obstacles are in the current camera view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Start and goal positions are also in view</a:t>
            </a:r>
            <a:endParaRPr sz="1300"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7" name="Google Shape;127;p18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AprilTags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375" y="1532050"/>
            <a:ext cx="2047999" cy="27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457200" y="1200150"/>
            <a:ext cx="37473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SzPts val="2000"/>
              <a:buChar char="•"/>
            </a:pPr>
            <a:r>
              <a:rPr lang="en" sz="1600"/>
              <a:t>Basic A* path planning with euclidean distance as a heuristic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Simplified scope: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Discretized</a:t>
            </a:r>
            <a:r>
              <a:rPr lang="en" sz="1300"/>
              <a:t> grid world of obstacles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Easier to compute and visualize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Guaranteed optimal path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Bounding box config for apriltag ids</a:t>
            </a:r>
            <a:endParaRPr sz="1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Converted back to world coords: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" sz="1300"/>
              <a:t>Path visualization</a:t>
            </a:r>
            <a:endParaRPr sz="1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Dynamic path planning</a:t>
            </a:r>
            <a:endParaRPr sz="1600"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type="ctrTitle"/>
          </p:nvPr>
        </p:nvSpPr>
        <p:spPr>
          <a:xfrm>
            <a:off x="457200" y="628651"/>
            <a:ext cx="8229600" cy="57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Path Planning: </a:t>
            </a:r>
            <a:r>
              <a:rPr lang="en"/>
              <a:t>A*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7112" l="0" r="0" t="6880"/>
          <a:stretch/>
        </p:blipFill>
        <p:spPr>
          <a:xfrm>
            <a:off x="4381400" y="2759650"/>
            <a:ext cx="4276426" cy="20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3749" y="556225"/>
            <a:ext cx="1279575" cy="201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werpoint_newNEU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